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314" r:id="rId2"/>
    <p:sldId id="256" r:id="rId3"/>
    <p:sldId id="257" r:id="rId4"/>
    <p:sldId id="282" r:id="rId5"/>
    <p:sldId id="303" r:id="rId6"/>
    <p:sldId id="285" r:id="rId7"/>
    <p:sldId id="262" r:id="rId8"/>
    <p:sldId id="305" r:id="rId9"/>
    <p:sldId id="299" r:id="rId10"/>
    <p:sldId id="302" r:id="rId11"/>
    <p:sldId id="308" r:id="rId12"/>
    <p:sldId id="307" r:id="rId13"/>
    <p:sldId id="268" r:id="rId14"/>
    <p:sldId id="266" r:id="rId15"/>
    <p:sldId id="304" r:id="rId16"/>
    <p:sldId id="267" r:id="rId17"/>
    <p:sldId id="309" r:id="rId18"/>
    <p:sldId id="310" r:id="rId19"/>
    <p:sldId id="311" r:id="rId20"/>
    <p:sldId id="312" r:id="rId21"/>
    <p:sldId id="269" r:id="rId22"/>
    <p:sldId id="313"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9032" autoAdjust="0"/>
  </p:normalViewPr>
  <p:slideViewPr>
    <p:cSldViewPr>
      <p:cViewPr varScale="1">
        <p:scale>
          <a:sx n="59" d="100"/>
          <a:sy n="59" d="100"/>
        </p:scale>
        <p:origin x="1584" y="54"/>
      </p:cViewPr>
      <p:guideLst>
        <p:guide orient="horz" pos="2160"/>
        <p:guide pos="2880"/>
      </p:guideLst>
    </p:cSldViewPr>
  </p:slideViewPr>
  <p:outlineViewPr>
    <p:cViewPr>
      <p:scale>
        <a:sx n="33" d="100"/>
        <a:sy n="33" d="100"/>
      </p:scale>
      <p:origin x="0" y="0"/>
    </p:cViewPr>
  </p:outlineViewPr>
  <p:notesTextViewPr>
    <p:cViewPr>
      <p:scale>
        <a:sx n="150" d="100"/>
        <a:sy n="150" d="100"/>
      </p:scale>
      <p:origin x="0" y="-12"/>
    </p:cViewPr>
  </p:notesTextViewPr>
  <p:sorterViewPr>
    <p:cViewPr>
      <p:scale>
        <a:sx n="66" d="100"/>
        <a:sy n="66" d="100"/>
      </p:scale>
      <p:origin x="0" y="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B818-FAC9-413A-9CBA-08731A3C4441}"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E4087-DDD8-4D7F-93E7-FBDF3B0BE780}" type="slidenum">
              <a:rPr lang="en-US" smtClean="0"/>
              <a:pPr/>
              <a:t>‹#›</a:t>
            </a:fld>
            <a:endParaRPr lang="en-US"/>
          </a:p>
        </p:txBody>
      </p:sp>
    </p:spTree>
    <p:extLst>
      <p:ext uri="{BB962C8B-B14F-4D97-AF65-F5344CB8AC3E}">
        <p14:creationId xmlns:p14="http://schemas.microsoft.com/office/powerpoint/2010/main" val="260011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say it orally.</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a:t>
            </a:fld>
            <a:endParaRPr lang="en-US" dirty="0"/>
          </a:p>
        </p:txBody>
      </p:sp>
    </p:spTree>
    <p:extLst>
      <p:ext uri="{BB962C8B-B14F-4D97-AF65-F5344CB8AC3E}">
        <p14:creationId xmlns:p14="http://schemas.microsoft.com/office/powerpoint/2010/main" val="2273717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12</a:t>
            </a:fld>
            <a:endParaRPr lang="en-US"/>
          </a:p>
        </p:txBody>
      </p:sp>
    </p:spTree>
    <p:extLst>
      <p:ext uri="{BB962C8B-B14F-4D97-AF65-F5344CB8AC3E}">
        <p14:creationId xmlns:p14="http://schemas.microsoft.com/office/powerpoint/2010/main" val="180891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can evaluate it by orally or written</a:t>
            </a:r>
            <a:r>
              <a:rPr lang="en-US" baseline="0" dirty="0" smtClean="0"/>
              <a:t> from the SS.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1965768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can evaluate it by orally or written</a:t>
            </a:r>
            <a:r>
              <a:rPr lang="en-US" baseline="0" dirty="0" smtClean="0"/>
              <a:t> from the SS.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14</a:t>
            </a:fld>
            <a:endParaRPr lang="en-US"/>
          </a:p>
        </p:txBody>
      </p:sp>
    </p:spTree>
    <p:extLst>
      <p:ext uri="{BB962C8B-B14F-4D97-AF65-F5344CB8AC3E}">
        <p14:creationId xmlns:p14="http://schemas.microsoft.com/office/powerpoint/2010/main" val="797767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teacher can discuss some prefix, some main words and its opposite words. Then  the picture can be shown and asked to guess the meaning. Then the meaning can be shown with their opposite meaning.</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15</a:t>
            </a:fld>
            <a:endParaRPr lang="en-US"/>
          </a:p>
        </p:txBody>
      </p:sp>
    </p:spTree>
    <p:extLst>
      <p:ext uri="{BB962C8B-B14F-4D97-AF65-F5344CB8AC3E}">
        <p14:creationId xmlns:p14="http://schemas.microsoft.com/office/powerpoint/2010/main" val="334198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teacher can discuss some prefix, some main words and its opposite words. Then  the picture can be shown and asked to guess the meaning. Then the meaning can be shown with their opposite meaning.</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16</a:t>
            </a:fld>
            <a:endParaRPr lang="en-US"/>
          </a:p>
        </p:txBody>
      </p:sp>
    </p:spTree>
    <p:extLst>
      <p:ext uri="{BB962C8B-B14F-4D97-AF65-F5344CB8AC3E}">
        <p14:creationId xmlns:p14="http://schemas.microsoft.com/office/powerpoint/2010/main" val="981322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teacher can discuss some prefix, some main words and its opposite words. Then  the picture can be shown and asked to guess the meaning. Then the meaning can be shown with their opposite meaning.</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17</a:t>
            </a:fld>
            <a:endParaRPr lang="en-US"/>
          </a:p>
        </p:txBody>
      </p:sp>
    </p:spTree>
    <p:extLst>
      <p:ext uri="{BB962C8B-B14F-4D97-AF65-F5344CB8AC3E}">
        <p14:creationId xmlns:p14="http://schemas.microsoft.com/office/powerpoint/2010/main" val="20468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teacher can discuss some prefix, some main words and its opposite words. Then  the picture can be shown and asked to guess the meaning. Then the meaning can be shown with their opposite meaning.</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18</a:t>
            </a:fld>
            <a:endParaRPr lang="en-US"/>
          </a:p>
        </p:txBody>
      </p:sp>
    </p:spTree>
    <p:extLst>
      <p:ext uri="{BB962C8B-B14F-4D97-AF65-F5344CB8AC3E}">
        <p14:creationId xmlns:p14="http://schemas.microsoft.com/office/powerpoint/2010/main" val="835312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teacher can discuss some prefix, some main words and its opposite words. Then  the picture can be shown and asked to guess the meaning. Then the meaning can be shown with their opposite meaning.</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19</a:t>
            </a:fld>
            <a:endParaRPr lang="en-US"/>
          </a:p>
        </p:txBody>
      </p:sp>
    </p:spTree>
    <p:extLst>
      <p:ext uri="{BB962C8B-B14F-4D97-AF65-F5344CB8AC3E}">
        <p14:creationId xmlns:p14="http://schemas.microsoft.com/office/powerpoint/2010/main" val="1759071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can evaluate it by orally or written</a:t>
            </a:r>
            <a:r>
              <a:rPr lang="en-US" baseline="0" dirty="0" smtClean="0"/>
              <a:t> from the SS.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20</a:t>
            </a:fld>
            <a:endParaRPr lang="en-US"/>
          </a:p>
        </p:txBody>
      </p:sp>
    </p:spTree>
    <p:extLst>
      <p:ext uri="{BB962C8B-B14F-4D97-AF65-F5344CB8AC3E}">
        <p14:creationId xmlns:p14="http://schemas.microsoft.com/office/powerpoint/2010/main" val="1283108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give some instructions to do the home</a:t>
            </a:r>
            <a:r>
              <a:rPr lang="en-US" baseline="0" dirty="0" smtClean="0"/>
              <a:t> work.</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21</a:t>
            </a:fld>
            <a:endParaRPr lang="en-US"/>
          </a:p>
        </p:txBody>
      </p:sp>
    </p:spTree>
    <p:extLst>
      <p:ext uri="{BB962C8B-B14F-4D97-AF65-F5344CB8AC3E}">
        <p14:creationId xmlns:p14="http://schemas.microsoft.com/office/powerpoint/2010/main" val="156148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hide this slide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3</a:t>
            </a:fld>
            <a:endParaRPr lang="en-US"/>
          </a:p>
        </p:txBody>
      </p:sp>
    </p:spTree>
    <p:extLst>
      <p:ext uri="{BB962C8B-B14F-4D97-AF65-F5344CB8AC3E}">
        <p14:creationId xmlns:p14="http://schemas.microsoft.com/office/powerpoint/2010/main" val="25897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say thanks </a:t>
            </a:r>
            <a:r>
              <a:rPr lang="en-US" smtClean="0"/>
              <a:t>to you.</a:t>
            </a:r>
            <a:endParaRPr lang="en-US"/>
          </a:p>
        </p:txBody>
      </p:sp>
      <p:sp>
        <p:nvSpPr>
          <p:cNvPr id="4" name="Slide Number Placeholder 3"/>
          <p:cNvSpPr>
            <a:spLocks noGrp="1"/>
          </p:cNvSpPr>
          <p:nvPr>
            <p:ph type="sldNum" sz="quarter" idx="10"/>
          </p:nvPr>
        </p:nvSpPr>
        <p:spPr/>
        <p:txBody>
          <a:bodyPr/>
          <a:lstStyle/>
          <a:p>
            <a:fld id="{124E4087-DDD8-4D7F-93E7-FBDF3B0BE780}" type="slidenum">
              <a:rPr lang="en-US" smtClean="0"/>
              <a:pPr/>
              <a:t>23</a:t>
            </a:fld>
            <a:endParaRPr lang="en-US"/>
          </a:p>
        </p:txBody>
      </p:sp>
    </p:spTree>
    <p:extLst>
      <p:ext uri="{BB962C8B-B14F-4D97-AF65-F5344CB8AC3E}">
        <p14:creationId xmlns:p14="http://schemas.microsoft.com/office/powerpoint/2010/main" val="147995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video teacher</a:t>
            </a:r>
            <a:r>
              <a:rPr lang="en-US" baseline="0" dirty="0" smtClean="0"/>
              <a:t> can</a:t>
            </a:r>
            <a:r>
              <a:rPr lang="en-US" dirty="0" smtClean="0"/>
              <a:t> ask the question to the whole class. SS will raise their hands. Teacher can ask 5/6</a:t>
            </a:r>
            <a:r>
              <a:rPr lang="en-US" baseline="0" dirty="0" smtClean="0"/>
              <a:t> students to narrate the video.</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333321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picture teacher</a:t>
            </a:r>
            <a:r>
              <a:rPr lang="en-US" baseline="0" dirty="0" smtClean="0"/>
              <a:t> can</a:t>
            </a:r>
            <a:r>
              <a:rPr lang="en-US" dirty="0" smtClean="0"/>
              <a:t> ask the question to the whole class. SS will raise their hands. Teacher can ask 5/6</a:t>
            </a:r>
            <a:r>
              <a:rPr lang="en-US" baseline="0" dirty="0" smtClean="0"/>
              <a:t> students to narrate the picture.</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5</a:t>
            </a:fld>
            <a:endParaRPr lang="en-US"/>
          </a:p>
        </p:txBody>
      </p:sp>
    </p:spTree>
    <p:extLst>
      <p:ext uri="{BB962C8B-B14F-4D97-AF65-F5344CB8AC3E}">
        <p14:creationId xmlns:p14="http://schemas.microsoft.com/office/powerpoint/2010/main" val="337794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also say it orally.</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6</a:t>
            </a:fld>
            <a:endParaRPr lang="en-US"/>
          </a:p>
        </p:txBody>
      </p:sp>
    </p:spTree>
    <p:extLst>
      <p:ext uri="{BB962C8B-B14F-4D97-AF65-F5344CB8AC3E}">
        <p14:creationId xmlns:p14="http://schemas.microsoft.com/office/powerpoint/2010/main" val="185625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 read</a:t>
            </a:r>
            <a:r>
              <a:rPr lang="en-US" baseline="0" dirty="0" smtClean="0"/>
              <a:t> silently by the instruction of T.</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8</a:t>
            </a:fld>
            <a:endParaRPr lang="en-US"/>
          </a:p>
        </p:txBody>
      </p:sp>
    </p:spTree>
    <p:extLst>
      <p:ext uri="{BB962C8B-B14F-4D97-AF65-F5344CB8AC3E}">
        <p14:creationId xmlns:p14="http://schemas.microsoft.com/office/powerpoint/2010/main" val="110445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293827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363693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11</a:t>
            </a:fld>
            <a:endParaRPr lang="en-US"/>
          </a:p>
        </p:txBody>
      </p:sp>
    </p:spTree>
    <p:extLst>
      <p:ext uri="{BB962C8B-B14F-4D97-AF65-F5344CB8AC3E}">
        <p14:creationId xmlns:p14="http://schemas.microsoft.com/office/powerpoint/2010/main" val="89559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76200" y="76200"/>
            <a:ext cx="8991600" cy="670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slide </a:t>
            </a:r>
            <a:r>
              <a:rPr lang="en-US" sz="2400" smtClean="0"/>
              <a:t>notes.(</a:t>
            </a:r>
            <a:r>
              <a:rPr lang="en-US" sz="2400" dirty="0"/>
              <a:t>under the every slide). It </a:t>
            </a:r>
            <a:r>
              <a:rPr lang="en-US" sz="2400" dirty="0" smtClean="0"/>
              <a:t>would be helpful to take a successful class. Thanks a 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15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ry1.jpg"/>
          <p:cNvPicPr>
            <a:picLocks noChangeAspect="1"/>
          </p:cNvPicPr>
          <p:nvPr/>
        </p:nvPicPr>
        <p:blipFill>
          <a:blip r:embed="rId3"/>
          <a:stretch>
            <a:fillRect/>
          </a:stretch>
        </p:blipFill>
        <p:spPr>
          <a:xfrm>
            <a:off x="3124200" y="1701898"/>
            <a:ext cx="3352800" cy="2500195"/>
          </a:xfrm>
          <a:prstGeom prst="rect">
            <a:avLst/>
          </a:prstGeom>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p:cNvSpPr txBox="1"/>
          <p:nvPr/>
        </p:nvSpPr>
        <p:spPr>
          <a:xfrm>
            <a:off x="1447800" y="4482534"/>
            <a:ext cx="6705600"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rPr>
              <a:t>They could not break the bundle</a:t>
            </a:r>
            <a:endParaRPr lang="en-US" sz="2800" b="1" dirty="0">
              <a:latin typeface="Times New Roman" pitchFamily="18" charset="0"/>
              <a:cs typeface="Times New Roman" pitchFamily="18" charset="0"/>
            </a:endParaRPr>
          </a:p>
        </p:txBody>
      </p:sp>
      <p:sp>
        <p:nvSpPr>
          <p:cNvPr id="2" name="TextBox 1"/>
          <p:cNvSpPr txBox="1"/>
          <p:nvPr/>
        </p:nvSpPr>
        <p:spPr>
          <a:xfrm>
            <a:off x="3505200" y="533400"/>
            <a:ext cx="2819400" cy="969974"/>
          </a:xfrm>
          <a:prstGeom prst="rect">
            <a:avLst/>
          </a:prstGeom>
          <a:noFill/>
          <a:ln w="3175">
            <a:noFill/>
          </a:ln>
        </p:spPr>
        <p:txBody>
          <a:bodyPr wrap="square" rtlCol="0">
            <a:prstTxWarp prst="textWave1">
              <a:avLst/>
            </a:prstTxWarp>
            <a:spAutoFit/>
          </a:bodyPr>
          <a:lstStyle/>
          <a:p>
            <a:pPr algn="ctr"/>
            <a:r>
              <a:rPr lang="en-US" sz="4000" b="1" dirty="0" smtClean="0">
                <a:effectLst>
                  <a:glow rad="63500">
                    <a:schemeClr val="accent3">
                      <a:satMod val="175000"/>
                      <a:alpha val="40000"/>
                    </a:schemeClr>
                  </a:glow>
                </a:effectLst>
                <a:latin typeface="Times New Roman" panose="02020603050405020304" pitchFamily="18" charset="0"/>
                <a:cs typeface="Times New Roman" panose="02020603050405020304" pitchFamily="18" charset="0"/>
              </a:rPr>
              <a:t>Break</a:t>
            </a:r>
            <a:endParaRPr lang="en-US" sz="4000" b="1" dirty="0">
              <a:effectLst>
                <a:glow rad="635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3839690" y="5657294"/>
            <a:ext cx="3333524"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Interruption</a:t>
            </a:r>
            <a:r>
              <a:rPr lang="en-US" sz="2400" b="1" dirty="0" smtClean="0">
                <a:latin typeface="Times New Roman" panose="02020603050405020304" pitchFamily="18" charset="0"/>
                <a:cs typeface="Times New Roman" panose="02020603050405020304" pitchFamily="18" charset="0"/>
              </a:rPr>
              <a:t> / halt</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79084" y="4406205"/>
            <a:ext cx="6934200"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400" b="1" dirty="0" smtClean="0"/>
              <a:t>Try to say the word meaning and </a:t>
            </a:r>
            <a:r>
              <a:rPr lang="en-US" sz="2800" b="1" dirty="0" smtClean="0"/>
              <a:t>make</a:t>
            </a:r>
            <a:r>
              <a:rPr lang="en-US" sz="2400" b="1" dirty="0" smtClean="0"/>
              <a:t> sentence.</a:t>
            </a:r>
            <a:endParaRPr lang="en-US" sz="2400" b="1" dirty="0"/>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0" y="697421"/>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3" name="Rounded Rectangle 12"/>
          <p:cNvSpPr/>
          <p:nvPr/>
        </p:nvSpPr>
        <p:spPr>
          <a:xfrm>
            <a:off x="2029326" y="5393069"/>
            <a:ext cx="1447800" cy="100128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4)">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3"/>
                  </p:tgtEl>
                </p:cond>
              </p:nextCondLst>
            </p:seq>
          </p:childTnLst>
        </p:cTn>
      </p:par>
    </p:tnLst>
    <p:bldLst>
      <p:bldP spid="10" grpId="0" animBg="1"/>
      <p:bldP spid="2" grpId="0"/>
      <p:bldP spid="3" grpId="0" animBg="1"/>
      <p:bldP spid="5"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46923" y="1647565"/>
            <a:ext cx="3950274" cy="2419188"/>
          </a:xfrm>
          <a:prstGeom prst="rect">
            <a:avLst/>
          </a:prstGeom>
          <a:ln w="3175">
            <a:solidFill>
              <a:schemeClr val="tx1"/>
            </a:solidFill>
          </a:ln>
        </p:spPr>
      </p:pic>
      <p:sp>
        <p:nvSpPr>
          <p:cNvPr id="4" name="TextBox 3"/>
          <p:cNvSpPr txBox="1"/>
          <p:nvPr/>
        </p:nvSpPr>
        <p:spPr>
          <a:xfrm>
            <a:off x="3356551" y="716437"/>
            <a:ext cx="2735695" cy="707886"/>
          </a:xfrm>
          <a:prstGeom prst="rect">
            <a:avLst/>
          </a:prstGeom>
          <a:noFill/>
          <a:ln w="3175">
            <a:noFill/>
          </a:ln>
        </p:spPr>
        <p:txBody>
          <a:bodyPr wrap="square" rtlCol="0">
            <a:prstTxWarp prst="textPlain">
              <a:avLst/>
            </a:prstTxWarp>
            <a:spAutoFit/>
          </a:bodyPr>
          <a:lstStyle/>
          <a:p>
            <a:pPr algn="ct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Unity</a:t>
            </a: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TextBox 4"/>
          <p:cNvSpPr txBox="1"/>
          <p:nvPr/>
        </p:nvSpPr>
        <p:spPr>
          <a:xfrm>
            <a:off x="3086098" y="5631166"/>
            <a:ext cx="3276600"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3200" b="1" dirty="0" smtClean="0"/>
              <a:t>Together</a:t>
            </a:r>
            <a:endParaRPr lang="en-US" sz="3200" b="1" dirty="0"/>
          </a:p>
        </p:txBody>
      </p:sp>
      <p:sp>
        <p:nvSpPr>
          <p:cNvPr id="7" name="TextBox 6"/>
          <p:cNvSpPr txBox="1"/>
          <p:nvPr/>
        </p:nvSpPr>
        <p:spPr>
          <a:xfrm>
            <a:off x="1295398" y="4656112"/>
            <a:ext cx="6858000"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The moral of this story  -  ‘’Unity is strength”.</a:t>
            </a:r>
            <a:endParaRPr lang="en-US" sz="2800" b="1" dirty="0"/>
          </a:p>
        </p:txBody>
      </p:sp>
      <p:sp>
        <p:nvSpPr>
          <p:cNvPr id="8" name="TextBox 7"/>
          <p:cNvSpPr txBox="1"/>
          <p:nvPr/>
        </p:nvSpPr>
        <p:spPr>
          <a:xfrm>
            <a:off x="533400" y="4168585"/>
            <a:ext cx="7772399" cy="523220"/>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2800" b="1" dirty="0" smtClean="0"/>
              <a:t>Try to say the word meaning and make sentence.</a:t>
            </a:r>
            <a:endParaRPr lang="en-US" sz="2800" b="1" dirty="0"/>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62000" y="697421"/>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3" name="Rounded Rectangle 12"/>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92647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4)">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nextCondLst>
                <p:cond evt="onClick" delay="0">
                  <p:tgtEl>
                    <p:spTgt spid="13"/>
                  </p:tgtEl>
                </p:cond>
              </p:nextCondLst>
            </p:seq>
          </p:childTnLst>
        </p:cTn>
      </p:par>
    </p:tnLst>
    <p:bldLst>
      <p:bldP spid="4" grpId="0"/>
      <p:bldP spid="5" grpId="0" animBg="1"/>
      <p:bldP spid="7" grpId="0" animBg="1"/>
      <p:bldP spid="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01517" y="1746560"/>
            <a:ext cx="3618072" cy="2630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065601" y="4638217"/>
            <a:ext cx="7074935"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latin typeface="+mj-lt"/>
                <a:cs typeface="Times New Roman" panose="02020603050405020304" pitchFamily="18" charset="0"/>
              </a:rPr>
              <a:t>Every mother has real affection for her child.</a:t>
            </a:r>
            <a:endParaRPr lang="en-US" sz="2800" b="1" dirty="0">
              <a:latin typeface="+mj-lt"/>
              <a:cs typeface="Times New Roman" panose="02020603050405020304" pitchFamily="18" charset="0"/>
            </a:endParaRPr>
          </a:p>
        </p:txBody>
      </p:sp>
      <p:sp>
        <p:nvSpPr>
          <p:cNvPr id="8" name="TextBox 7"/>
          <p:cNvSpPr txBox="1"/>
          <p:nvPr/>
        </p:nvSpPr>
        <p:spPr>
          <a:xfrm>
            <a:off x="3201307" y="749406"/>
            <a:ext cx="2818493" cy="707886"/>
          </a:xfrm>
          <a:prstGeom prst="rect">
            <a:avLst/>
          </a:prstGeom>
          <a:noFill/>
          <a:ln w="3175">
            <a:noFill/>
          </a:ln>
        </p:spPr>
        <p:txBody>
          <a:bodyPr wrap="square" rtlCol="0">
            <a:prstTxWarp prst="textWave1">
              <a:avLst/>
            </a:prstTxWarp>
            <a:spAutoFit/>
          </a:bodyPr>
          <a:lstStyle/>
          <a:p>
            <a:pPr algn="ctr"/>
            <a:r>
              <a:rPr lang="en-US" sz="4000" b="1" dirty="0" smtClean="0">
                <a:effectLst>
                  <a:glow rad="63500">
                    <a:schemeClr val="accent3">
                      <a:satMod val="175000"/>
                      <a:alpha val="40000"/>
                    </a:schemeClr>
                  </a:glow>
                </a:effectLst>
                <a:latin typeface="Times New Roman" panose="02020603050405020304" pitchFamily="18" charset="0"/>
                <a:cs typeface="Times New Roman" panose="02020603050405020304" pitchFamily="18" charset="0"/>
              </a:rPr>
              <a:t>Affection</a:t>
            </a:r>
            <a:endParaRPr lang="en-US" sz="4000" b="1" dirty="0">
              <a:effectLst>
                <a:glow rad="635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2667000" y="5623593"/>
            <a:ext cx="5715000" cy="523220"/>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Love / Care / Liking / Friendliness</a:t>
            </a:r>
            <a:endParaRPr 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76538" y="4679608"/>
            <a:ext cx="7253062" cy="461665"/>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400" b="1" dirty="0" smtClean="0"/>
              <a:t>Try to say the word meaning and then make sentence.</a:t>
            </a:r>
            <a:endParaRPr lang="en-US" sz="2400" b="1" dirty="0"/>
          </a:p>
        </p:txBody>
      </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2000" y="697421"/>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761833" y="5642911"/>
            <a:ext cx="1447800" cy="60960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208396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4)">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nextCondLst>
                <p:cond evt="onClick" delay="0">
                  <p:tgtEl>
                    <p:spTgt spid="15"/>
                  </p:tgtEl>
                </p:cond>
              </p:nextCondLst>
            </p:seq>
          </p:childTnLst>
        </p:cTn>
      </p:par>
    </p:tnLst>
    <p:bldLst>
      <p:bldP spid="7" grpId="0" animBg="1"/>
      <p:bldP spid="8" grpId="0"/>
      <p:bldP spid="9" grpId="0" animBg="1"/>
      <p:bldP spid="1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676400" y="304800"/>
            <a:ext cx="5334000" cy="9144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latin typeface="Elephant" pitchFamily="18" charset="0"/>
                <a:cs typeface="Times New Roman" pitchFamily="18" charset="0"/>
              </a:rPr>
              <a:t>Pair Works</a:t>
            </a:r>
            <a:endParaRPr lang="en-US" sz="2800" dirty="0">
              <a:solidFill>
                <a:srgbClr val="0070C0"/>
              </a:solidFill>
              <a:latin typeface="Elephant"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2971800" y="2209800"/>
            <a:ext cx="2831857" cy="3761432"/>
          </a:xfrm>
          <a:prstGeom prst="rect">
            <a:avLst/>
          </a:prstGeom>
        </p:spPr>
      </p:pic>
      <p:sp>
        <p:nvSpPr>
          <p:cNvPr id="4" name="TextBox 3"/>
          <p:cNvSpPr txBox="1"/>
          <p:nvPr/>
        </p:nvSpPr>
        <p:spPr>
          <a:xfrm>
            <a:off x="1143000" y="5105400"/>
            <a:ext cx="7239000" cy="954107"/>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What do you think is the main idea or the moral of the story? Discuss in groups.</a:t>
            </a:r>
            <a:endParaRPr lang="en-US" sz="2800" b="1" dirty="0"/>
          </a:p>
        </p:txBody>
      </p:sp>
      <p:sp>
        <p:nvSpPr>
          <p:cNvPr id="5" name="TextBox 4"/>
          <p:cNvSpPr txBox="1"/>
          <p:nvPr/>
        </p:nvSpPr>
        <p:spPr>
          <a:xfrm>
            <a:off x="1447800" y="1447800"/>
            <a:ext cx="5943600" cy="58477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3200" b="1" dirty="0" smtClean="0"/>
              <a:t>Go to section A1, read attentively.</a:t>
            </a:r>
            <a:endParaRPr lang="en-US" sz="32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4)">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Up Ribbon 2"/>
          <p:cNvSpPr/>
          <p:nvPr/>
        </p:nvSpPr>
        <p:spPr>
          <a:xfrm>
            <a:off x="1676400" y="503920"/>
            <a:ext cx="5867400" cy="8382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Elephant" pitchFamily="18" charset="0"/>
                <a:cs typeface="Times New Roman" pitchFamily="18" charset="0"/>
              </a:rPr>
              <a:t>Individual Work</a:t>
            </a:r>
            <a:endParaRPr lang="en-US" sz="2400" dirty="0">
              <a:solidFill>
                <a:srgbClr val="002060"/>
              </a:solidFill>
              <a:latin typeface="Elephant" pitchFamily="18" charset="0"/>
              <a:cs typeface="Times New Roman" pitchFamily="18" charset="0"/>
            </a:endParaRPr>
          </a:p>
        </p:txBody>
      </p:sp>
      <p:sp>
        <p:nvSpPr>
          <p:cNvPr id="19" name="TextBox 18"/>
          <p:cNvSpPr txBox="1"/>
          <p:nvPr/>
        </p:nvSpPr>
        <p:spPr>
          <a:xfrm>
            <a:off x="5715000" y="3352800"/>
            <a:ext cx="1295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2743200" y="1676400"/>
            <a:ext cx="3733800" cy="2975106"/>
          </a:xfrm>
          <a:prstGeom prst="rect">
            <a:avLst/>
          </a:prstGeom>
        </p:spPr>
      </p:pic>
      <p:sp>
        <p:nvSpPr>
          <p:cNvPr id="4" name="TextBox 3"/>
          <p:cNvSpPr txBox="1"/>
          <p:nvPr/>
        </p:nvSpPr>
        <p:spPr>
          <a:xfrm>
            <a:off x="381000" y="4953000"/>
            <a:ext cx="8305800" cy="954107"/>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t>Read the text silently and write a few simple sentences to explain what you mean by ‘In unity is strength’.</a:t>
            </a:r>
            <a:endParaRPr lang="en-US" sz="28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457200"/>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Language Focus</a:t>
            </a:r>
            <a:endParaRPr lang="en-US" sz="3200" b="1" dirty="0">
              <a:latin typeface="Times New Roman" pitchFamily="18" charset="0"/>
              <a:cs typeface="Times New Roman" pitchFamily="18" charset="0"/>
            </a:endParaRPr>
          </a:p>
        </p:txBody>
      </p:sp>
      <p:sp>
        <p:nvSpPr>
          <p:cNvPr id="3" name="TextBox 2"/>
          <p:cNvSpPr txBox="1"/>
          <p:nvPr/>
        </p:nvSpPr>
        <p:spPr>
          <a:xfrm>
            <a:off x="838200" y="1447800"/>
            <a:ext cx="7467600" cy="954107"/>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800" b="1" dirty="0" smtClean="0"/>
              <a:t>We use un, in, </a:t>
            </a:r>
            <a:r>
              <a:rPr lang="en-US" sz="2800" b="1" dirty="0" err="1" smtClean="0"/>
              <a:t>im</a:t>
            </a:r>
            <a:r>
              <a:rPr lang="en-US" sz="2800" b="1" dirty="0" smtClean="0"/>
              <a:t>, </a:t>
            </a:r>
            <a:r>
              <a:rPr lang="en-US" sz="2800" b="1" dirty="0" err="1" smtClean="0"/>
              <a:t>dis</a:t>
            </a:r>
            <a:r>
              <a:rPr lang="en-US" sz="2800" b="1" dirty="0" smtClean="0"/>
              <a:t> etc before a word to mean not or opposite of that word.</a:t>
            </a:r>
            <a:endParaRPr lang="en-US" sz="2800" b="1" dirty="0"/>
          </a:p>
        </p:txBody>
      </p:sp>
      <p:sp>
        <p:nvSpPr>
          <p:cNvPr id="4" name="TextBox 3"/>
          <p:cNvSpPr txBox="1"/>
          <p:nvPr/>
        </p:nvSpPr>
        <p:spPr>
          <a:xfrm>
            <a:off x="2667000" y="2743200"/>
            <a:ext cx="20574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t>Such as :-</a:t>
            </a:r>
            <a:endParaRPr lang="en-US" sz="2800" b="1" dirty="0"/>
          </a:p>
        </p:txBody>
      </p:sp>
      <p:pic>
        <p:nvPicPr>
          <p:cNvPr id="5" name="Picture 4" descr="bandle.jpg"/>
          <p:cNvPicPr>
            <a:picLocks noChangeAspect="1"/>
          </p:cNvPicPr>
          <p:nvPr/>
        </p:nvPicPr>
        <p:blipFill>
          <a:blip r:embed="rId3"/>
          <a:stretch>
            <a:fillRect/>
          </a:stretch>
        </p:blipFill>
        <p:spPr>
          <a:xfrm>
            <a:off x="1143000" y="3581400"/>
            <a:ext cx="2971800" cy="1891408"/>
          </a:xfrm>
          <a:prstGeom prst="rect">
            <a:avLst/>
          </a:prstGeom>
        </p:spPr>
      </p:pic>
      <p:sp>
        <p:nvSpPr>
          <p:cNvPr id="7" name="TextBox 6"/>
          <p:cNvSpPr txBox="1"/>
          <p:nvPr/>
        </p:nvSpPr>
        <p:spPr>
          <a:xfrm>
            <a:off x="1219200" y="5638800"/>
            <a:ext cx="22098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t>Tied</a:t>
            </a:r>
            <a:endParaRPr lang="en-US" sz="2800" b="1" dirty="0"/>
          </a:p>
        </p:txBody>
      </p:sp>
      <p:pic>
        <p:nvPicPr>
          <p:cNvPr id="8" name="Picture 7" descr="untie.jpg"/>
          <p:cNvPicPr>
            <a:picLocks noChangeAspect="1"/>
          </p:cNvPicPr>
          <p:nvPr/>
        </p:nvPicPr>
        <p:blipFill>
          <a:blip r:embed="rId4"/>
          <a:stretch>
            <a:fillRect/>
          </a:stretch>
        </p:blipFill>
        <p:spPr>
          <a:xfrm>
            <a:off x="4724400" y="3657600"/>
            <a:ext cx="2971800" cy="1828800"/>
          </a:xfrm>
          <a:prstGeom prst="rect">
            <a:avLst/>
          </a:prstGeom>
        </p:spPr>
      </p:pic>
      <p:sp>
        <p:nvSpPr>
          <p:cNvPr id="9" name="TextBox 8"/>
          <p:cNvSpPr txBox="1"/>
          <p:nvPr/>
        </p:nvSpPr>
        <p:spPr>
          <a:xfrm>
            <a:off x="4953000" y="5638800"/>
            <a:ext cx="23622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t>Untied</a:t>
            </a:r>
            <a:endParaRPr lang="en-US" sz="2800" b="1" dirty="0"/>
          </a:p>
        </p:txBody>
      </p:sp>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0"/>
            <a:ext cx="3124200" cy="523220"/>
          </a:xfrm>
          <a:prstGeom prst="rect">
            <a:avLst/>
          </a:prstGeom>
          <a:noFill/>
        </p:spPr>
        <p:txBody>
          <a:bodyPr wrap="square" rtlCol="0">
            <a:spAutoFit/>
          </a:bodyPr>
          <a:lstStyle/>
          <a:p>
            <a:pPr algn="ctr"/>
            <a:r>
              <a:rPr lang="en-US" sz="2800" b="1" dirty="0" smtClean="0"/>
              <a:t>I read in class six.</a:t>
            </a:r>
            <a:endParaRPr lang="en-US" sz="2800" b="1" dirty="0"/>
          </a:p>
        </p:txBody>
      </p:sp>
      <p:pic>
        <p:nvPicPr>
          <p:cNvPr id="3" name="Picture 2" descr="sst.jpg"/>
          <p:cNvPicPr>
            <a:picLocks noChangeAspect="1"/>
          </p:cNvPicPr>
          <p:nvPr/>
        </p:nvPicPr>
        <p:blipFill>
          <a:blip r:embed="rId3"/>
          <a:stretch>
            <a:fillRect/>
          </a:stretch>
        </p:blipFill>
        <p:spPr>
          <a:xfrm>
            <a:off x="1371600" y="2667000"/>
            <a:ext cx="2628900" cy="1743075"/>
          </a:xfrm>
          <a:prstGeom prst="rect">
            <a:avLst/>
          </a:prstGeom>
        </p:spPr>
      </p:pic>
      <p:pic>
        <p:nvPicPr>
          <p:cNvPr id="4" name="Picture 3" descr="eh22.jpg"/>
          <p:cNvPicPr>
            <a:picLocks noChangeAspect="1"/>
          </p:cNvPicPr>
          <p:nvPr/>
        </p:nvPicPr>
        <p:blipFill>
          <a:blip r:embed="rId4"/>
          <a:stretch>
            <a:fillRect/>
          </a:stretch>
        </p:blipFill>
        <p:spPr>
          <a:xfrm>
            <a:off x="4953000" y="2590800"/>
            <a:ext cx="3011424" cy="1905000"/>
          </a:xfrm>
          <a:prstGeom prst="rect">
            <a:avLst/>
          </a:prstGeom>
        </p:spPr>
      </p:pic>
      <p:sp>
        <p:nvSpPr>
          <p:cNvPr id="5" name="TextBox 4"/>
          <p:cNvSpPr txBox="1"/>
          <p:nvPr/>
        </p:nvSpPr>
        <p:spPr>
          <a:xfrm>
            <a:off x="4572000" y="4648200"/>
            <a:ext cx="3733800" cy="523220"/>
          </a:xfrm>
          <a:prstGeom prst="rect">
            <a:avLst/>
          </a:prstGeom>
          <a:noFill/>
        </p:spPr>
        <p:txBody>
          <a:bodyPr wrap="square" rtlCol="0">
            <a:spAutoFit/>
          </a:bodyPr>
          <a:lstStyle/>
          <a:p>
            <a:r>
              <a:rPr lang="en-US" sz="2800" b="1" dirty="0" smtClean="0"/>
              <a:t>They </a:t>
            </a:r>
            <a:r>
              <a:rPr lang="en-US" sz="2800" b="1" i="1" dirty="0" smtClean="0">
                <a:solidFill>
                  <a:srgbClr val="00B0F0"/>
                </a:solidFill>
              </a:rPr>
              <a:t>reads</a:t>
            </a:r>
            <a:r>
              <a:rPr lang="en-US" sz="2800" b="1" dirty="0" smtClean="0"/>
              <a:t> in class six.</a:t>
            </a:r>
            <a:endParaRPr lang="en-US" sz="2800" b="1" dirty="0"/>
          </a:p>
        </p:txBody>
      </p:sp>
      <p:sp>
        <p:nvSpPr>
          <p:cNvPr id="6" name="TextBox 5"/>
          <p:cNvSpPr txBox="1"/>
          <p:nvPr/>
        </p:nvSpPr>
        <p:spPr>
          <a:xfrm>
            <a:off x="2590800" y="457200"/>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Language Focus</a:t>
            </a:r>
            <a:endParaRPr lang="en-US" sz="3200" b="1" dirty="0">
              <a:latin typeface="Times New Roman" pitchFamily="18" charset="0"/>
              <a:cs typeface="Times New Roman" pitchFamily="18" charset="0"/>
            </a:endParaRPr>
          </a:p>
        </p:txBody>
      </p:sp>
      <p:sp>
        <p:nvSpPr>
          <p:cNvPr id="7" name="TextBox 6"/>
          <p:cNvSpPr txBox="1"/>
          <p:nvPr/>
        </p:nvSpPr>
        <p:spPr>
          <a:xfrm>
            <a:off x="1371600" y="54102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smtClean="0"/>
              <a:t>Correct</a:t>
            </a:r>
            <a:endParaRPr lang="en-US" sz="3200" b="1" dirty="0"/>
          </a:p>
        </p:txBody>
      </p:sp>
      <p:sp>
        <p:nvSpPr>
          <p:cNvPr id="8" name="TextBox 7"/>
          <p:cNvSpPr txBox="1"/>
          <p:nvPr/>
        </p:nvSpPr>
        <p:spPr>
          <a:xfrm>
            <a:off x="5029200" y="54102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smtClean="0"/>
              <a:t>Incorrect</a:t>
            </a:r>
            <a:endParaRPr lang="en-US" sz="3200" b="1" dirty="0"/>
          </a:p>
        </p:txBody>
      </p:sp>
      <p:sp>
        <p:nvSpPr>
          <p:cNvPr id="9" name="TextBox 8"/>
          <p:cNvSpPr txBox="1"/>
          <p:nvPr/>
        </p:nvSpPr>
        <p:spPr>
          <a:xfrm>
            <a:off x="457200" y="1295400"/>
            <a:ext cx="8229600" cy="954107"/>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t>That words start with ‘m’ or ‘p’ there used – ‘</a:t>
            </a:r>
            <a:r>
              <a:rPr lang="en-US" sz="2800" b="1" dirty="0" err="1" smtClean="0"/>
              <a:t>im</a:t>
            </a:r>
            <a:r>
              <a:rPr lang="en-US" sz="2800" b="1" dirty="0" smtClean="0"/>
              <a:t>’         to make opposite. Such as :</a:t>
            </a:r>
            <a:endParaRPr lang="en-US" sz="2800" b="1" dirty="0"/>
          </a:p>
        </p:txBody>
      </p:sp>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48200"/>
            <a:ext cx="4114800" cy="523220"/>
          </a:xfrm>
          <a:prstGeom prst="rect">
            <a:avLst/>
          </a:prstGeom>
          <a:noFill/>
        </p:spPr>
        <p:txBody>
          <a:bodyPr wrap="square" rtlCol="0">
            <a:spAutoFit/>
          </a:bodyPr>
          <a:lstStyle/>
          <a:p>
            <a:pPr algn="ctr"/>
            <a:r>
              <a:rPr lang="en-US" sz="2800" b="1" dirty="0" err="1" smtClean="0"/>
              <a:t>Ruma</a:t>
            </a:r>
            <a:r>
              <a:rPr lang="en-US" sz="2800" b="1" dirty="0" smtClean="0"/>
              <a:t> is a regular student. </a:t>
            </a:r>
            <a:endParaRPr lang="en-US" sz="2800" b="1" dirty="0"/>
          </a:p>
        </p:txBody>
      </p:sp>
      <p:sp>
        <p:nvSpPr>
          <p:cNvPr id="5" name="TextBox 4"/>
          <p:cNvSpPr txBox="1"/>
          <p:nvPr/>
        </p:nvSpPr>
        <p:spPr>
          <a:xfrm>
            <a:off x="4572000" y="4648200"/>
            <a:ext cx="4267200" cy="523220"/>
          </a:xfrm>
          <a:prstGeom prst="rect">
            <a:avLst/>
          </a:prstGeom>
          <a:noFill/>
        </p:spPr>
        <p:txBody>
          <a:bodyPr wrap="square" rtlCol="0">
            <a:spAutoFit/>
          </a:bodyPr>
          <a:lstStyle/>
          <a:p>
            <a:r>
              <a:rPr lang="en-US" sz="2800" b="1" dirty="0" err="1" smtClean="0"/>
              <a:t>Sima</a:t>
            </a:r>
            <a:r>
              <a:rPr lang="en-US" sz="2800" b="1" dirty="0" smtClean="0"/>
              <a:t> is a irregular student.</a:t>
            </a:r>
            <a:endParaRPr lang="en-US" sz="2800" b="1" dirty="0"/>
          </a:p>
        </p:txBody>
      </p:sp>
      <p:sp>
        <p:nvSpPr>
          <p:cNvPr id="6" name="TextBox 5"/>
          <p:cNvSpPr txBox="1"/>
          <p:nvPr/>
        </p:nvSpPr>
        <p:spPr>
          <a:xfrm>
            <a:off x="2590800" y="457200"/>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Language Focus</a:t>
            </a:r>
            <a:endParaRPr lang="en-US" sz="3200" b="1" dirty="0">
              <a:latin typeface="Times New Roman" pitchFamily="18" charset="0"/>
              <a:cs typeface="Times New Roman" pitchFamily="18" charset="0"/>
            </a:endParaRPr>
          </a:p>
        </p:txBody>
      </p:sp>
      <p:sp>
        <p:nvSpPr>
          <p:cNvPr id="7" name="TextBox 6"/>
          <p:cNvSpPr txBox="1"/>
          <p:nvPr/>
        </p:nvSpPr>
        <p:spPr>
          <a:xfrm>
            <a:off x="1371600" y="54864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smtClean="0"/>
              <a:t>regular</a:t>
            </a:r>
            <a:endParaRPr lang="en-US" sz="3200" b="1" dirty="0"/>
          </a:p>
        </p:txBody>
      </p:sp>
      <p:sp>
        <p:nvSpPr>
          <p:cNvPr id="8" name="TextBox 7"/>
          <p:cNvSpPr txBox="1"/>
          <p:nvPr/>
        </p:nvSpPr>
        <p:spPr>
          <a:xfrm>
            <a:off x="5029200" y="54864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smtClean="0"/>
              <a:t>irregular</a:t>
            </a:r>
            <a:endParaRPr lang="en-US" sz="3200" b="1" dirty="0"/>
          </a:p>
        </p:txBody>
      </p:sp>
      <p:sp>
        <p:nvSpPr>
          <p:cNvPr id="9" name="TextBox 8"/>
          <p:cNvSpPr txBox="1"/>
          <p:nvPr/>
        </p:nvSpPr>
        <p:spPr>
          <a:xfrm>
            <a:off x="609600" y="1295400"/>
            <a:ext cx="7772400" cy="954107"/>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t>That words start with ‘r’ there used – ‘</a:t>
            </a:r>
            <a:r>
              <a:rPr lang="en-US" sz="2800" b="1" dirty="0" err="1" smtClean="0"/>
              <a:t>ir</a:t>
            </a:r>
            <a:r>
              <a:rPr lang="en-US" sz="2800" b="1" dirty="0" smtClean="0"/>
              <a:t>’ to make opposite  meaning. Such as :</a:t>
            </a:r>
            <a:endParaRPr lang="en-US" sz="2800" b="1" dirty="0"/>
          </a:p>
        </p:txBody>
      </p:sp>
      <p:pic>
        <p:nvPicPr>
          <p:cNvPr id="10" name="Picture 9" descr="iko.jpg"/>
          <p:cNvPicPr>
            <a:picLocks noChangeAspect="1"/>
          </p:cNvPicPr>
          <p:nvPr/>
        </p:nvPicPr>
        <p:blipFill>
          <a:blip r:embed="rId3"/>
          <a:stretch>
            <a:fillRect/>
          </a:stretch>
        </p:blipFill>
        <p:spPr>
          <a:xfrm>
            <a:off x="1447800" y="2667000"/>
            <a:ext cx="2286000" cy="1714500"/>
          </a:xfrm>
          <a:prstGeom prst="rect">
            <a:avLst/>
          </a:prstGeom>
        </p:spPr>
      </p:pic>
      <p:pic>
        <p:nvPicPr>
          <p:cNvPr id="11" name="Picture 10" descr="bb71.jpg"/>
          <p:cNvPicPr>
            <a:picLocks noChangeAspect="1"/>
          </p:cNvPicPr>
          <p:nvPr/>
        </p:nvPicPr>
        <p:blipFill>
          <a:blip r:embed="rId4"/>
          <a:stretch>
            <a:fillRect/>
          </a:stretch>
        </p:blipFill>
        <p:spPr>
          <a:xfrm>
            <a:off x="5029200" y="2667000"/>
            <a:ext cx="2705100" cy="1695450"/>
          </a:xfrm>
          <a:prstGeom prst="rect">
            <a:avLst/>
          </a:prstGeom>
        </p:spPr>
      </p:pic>
      <p:sp>
        <p:nvSpPr>
          <p:cNvPr id="12" name="Rectangle 1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191000"/>
            <a:ext cx="3124200" cy="523220"/>
          </a:xfrm>
          <a:prstGeom prst="rect">
            <a:avLst/>
          </a:prstGeom>
          <a:noFill/>
        </p:spPr>
        <p:txBody>
          <a:bodyPr wrap="square" rtlCol="0">
            <a:spAutoFit/>
          </a:bodyPr>
          <a:lstStyle/>
          <a:p>
            <a:pPr algn="ctr"/>
            <a:r>
              <a:rPr lang="en-US" sz="2800" b="1" dirty="0" smtClean="0"/>
              <a:t>They are happy.</a:t>
            </a:r>
            <a:endParaRPr lang="en-US" sz="2800" b="1" dirty="0"/>
          </a:p>
        </p:txBody>
      </p:sp>
      <p:sp>
        <p:nvSpPr>
          <p:cNvPr id="5" name="TextBox 4"/>
          <p:cNvSpPr txBox="1"/>
          <p:nvPr/>
        </p:nvSpPr>
        <p:spPr>
          <a:xfrm>
            <a:off x="4572000" y="4191000"/>
            <a:ext cx="3276600" cy="523220"/>
          </a:xfrm>
          <a:prstGeom prst="rect">
            <a:avLst/>
          </a:prstGeom>
          <a:noFill/>
        </p:spPr>
        <p:txBody>
          <a:bodyPr wrap="square" rtlCol="0">
            <a:spAutoFit/>
          </a:bodyPr>
          <a:lstStyle/>
          <a:p>
            <a:pPr algn="ctr"/>
            <a:r>
              <a:rPr lang="en-US" sz="2800" b="1" dirty="0" smtClean="0"/>
              <a:t>They are unhappy.</a:t>
            </a:r>
            <a:endParaRPr lang="en-US" sz="2800" b="1" dirty="0"/>
          </a:p>
        </p:txBody>
      </p:sp>
      <p:sp>
        <p:nvSpPr>
          <p:cNvPr id="6" name="TextBox 5"/>
          <p:cNvSpPr txBox="1"/>
          <p:nvPr/>
        </p:nvSpPr>
        <p:spPr>
          <a:xfrm>
            <a:off x="2590800" y="457200"/>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Language Focus</a:t>
            </a:r>
            <a:endParaRPr lang="en-US" sz="3200" b="1" dirty="0">
              <a:latin typeface="Times New Roman" pitchFamily="18" charset="0"/>
              <a:cs typeface="Times New Roman" pitchFamily="18" charset="0"/>
            </a:endParaRPr>
          </a:p>
        </p:txBody>
      </p:sp>
      <p:sp>
        <p:nvSpPr>
          <p:cNvPr id="7" name="TextBox 6"/>
          <p:cNvSpPr txBox="1"/>
          <p:nvPr/>
        </p:nvSpPr>
        <p:spPr>
          <a:xfrm>
            <a:off x="1371600" y="50292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smtClean="0"/>
              <a:t>Happy</a:t>
            </a:r>
            <a:endParaRPr lang="en-US" sz="3200" b="1" dirty="0"/>
          </a:p>
        </p:txBody>
      </p:sp>
      <p:sp>
        <p:nvSpPr>
          <p:cNvPr id="8" name="TextBox 7"/>
          <p:cNvSpPr txBox="1"/>
          <p:nvPr/>
        </p:nvSpPr>
        <p:spPr>
          <a:xfrm>
            <a:off x="5029200" y="49530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smtClean="0"/>
              <a:t>Unhappy</a:t>
            </a:r>
            <a:endParaRPr lang="en-US" sz="3200" b="1" dirty="0"/>
          </a:p>
        </p:txBody>
      </p:sp>
      <p:sp>
        <p:nvSpPr>
          <p:cNvPr id="9" name="TextBox 8"/>
          <p:cNvSpPr txBox="1"/>
          <p:nvPr/>
        </p:nvSpPr>
        <p:spPr>
          <a:xfrm>
            <a:off x="457200" y="1295400"/>
            <a:ext cx="8229600" cy="523220"/>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800" b="1" dirty="0" smtClean="0"/>
              <a:t>Before adjective/verb we use ‘un’ to make opposite</a:t>
            </a:r>
            <a:endParaRPr lang="en-US" sz="2800" b="1" dirty="0"/>
          </a:p>
        </p:txBody>
      </p:sp>
      <p:pic>
        <p:nvPicPr>
          <p:cNvPr id="18434" name="Picture 2" descr="C:\Users\user\Downloads\gfrty.jpg"/>
          <p:cNvPicPr>
            <a:picLocks noChangeAspect="1" noChangeArrowheads="1"/>
          </p:cNvPicPr>
          <p:nvPr/>
        </p:nvPicPr>
        <p:blipFill>
          <a:blip r:embed="rId3"/>
          <a:srcRect/>
          <a:stretch>
            <a:fillRect/>
          </a:stretch>
        </p:blipFill>
        <p:spPr bwMode="auto">
          <a:xfrm>
            <a:off x="1295400" y="1981200"/>
            <a:ext cx="2990850" cy="2057400"/>
          </a:xfrm>
          <a:prstGeom prst="rect">
            <a:avLst/>
          </a:prstGeom>
          <a:noFill/>
        </p:spPr>
      </p:pic>
      <p:pic>
        <p:nvPicPr>
          <p:cNvPr id="18435" name="Picture 3" descr="C:\Users\user\Downloads\grip.jpg"/>
          <p:cNvPicPr>
            <a:picLocks noChangeAspect="1" noChangeArrowheads="1"/>
          </p:cNvPicPr>
          <p:nvPr/>
        </p:nvPicPr>
        <p:blipFill>
          <a:blip r:embed="rId4"/>
          <a:srcRect/>
          <a:stretch>
            <a:fillRect/>
          </a:stretch>
        </p:blipFill>
        <p:spPr bwMode="auto">
          <a:xfrm>
            <a:off x="4953000" y="1981201"/>
            <a:ext cx="2571750" cy="1981200"/>
          </a:xfrm>
          <a:prstGeom prst="rect">
            <a:avLst/>
          </a:prstGeom>
          <a:noFill/>
        </p:spPr>
      </p:pic>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8434"/>
                                        </p:tgtEl>
                                        <p:attrNameLst>
                                          <p:attrName>style.visibility</p:attrName>
                                        </p:attrNameLst>
                                      </p:cBhvr>
                                      <p:to>
                                        <p:strVal val="visible"/>
                                      </p:to>
                                    </p:set>
                                    <p:anim calcmode="lin" valueType="num">
                                      <p:cBhvr additive="base">
                                        <p:cTn id="20" dur="500" fill="hold"/>
                                        <p:tgtEl>
                                          <p:spTgt spid="18434"/>
                                        </p:tgtEl>
                                        <p:attrNameLst>
                                          <p:attrName>ppt_x</p:attrName>
                                        </p:attrNameLst>
                                      </p:cBhvr>
                                      <p:tavLst>
                                        <p:tav tm="0">
                                          <p:val>
                                            <p:strVal val="0-#ppt_w/2"/>
                                          </p:val>
                                        </p:tav>
                                        <p:tav tm="100000">
                                          <p:val>
                                            <p:strVal val="#ppt_x"/>
                                          </p:val>
                                        </p:tav>
                                      </p:tavLst>
                                    </p:anim>
                                    <p:anim calcmode="lin" valueType="num">
                                      <p:cBhvr additive="base">
                                        <p:cTn id="21"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8435"/>
                                        </p:tgtEl>
                                        <p:attrNameLst>
                                          <p:attrName>style.visibility</p:attrName>
                                        </p:attrNameLst>
                                      </p:cBhvr>
                                      <p:to>
                                        <p:strVal val="visible"/>
                                      </p:to>
                                    </p:set>
                                    <p:anim calcmode="lin" valueType="num">
                                      <p:cBhvr additive="base">
                                        <p:cTn id="26" dur="500" fill="hold"/>
                                        <p:tgtEl>
                                          <p:spTgt spid="18435"/>
                                        </p:tgtEl>
                                        <p:attrNameLst>
                                          <p:attrName>ppt_x</p:attrName>
                                        </p:attrNameLst>
                                      </p:cBhvr>
                                      <p:tavLst>
                                        <p:tav tm="0">
                                          <p:val>
                                            <p:strVal val="1+#ppt_w/2"/>
                                          </p:val>
                                        </p:tav>
                                        <p:tav tm="100000">
                                          <p:val>
                                            <p:strVal val="#ppt_x"/>
                                          </p:val>
                                        </p:tav>
                                      </p:tavLst>
                                    </p:anim>
                                    <p:anim calcmode="lin" valueType="num">
                                      <p:cBhvr additive="base">
                                        <p:cTn id="27"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191000"/>
            <a:ext cx="4114800" cy="523220"/>
          </a:xfrm>
          <a:prstGeom prst="rect">
            <a:avLst/>
          </a:prstGeom>
          <a:noFill/>
        </p:spPr>
        <p:txBody>
          <a:bodyPr wrap="square" rtlCol="0">
            <a:spAutoFit/>
          </a:bodyPr>
          <a:lstStyle/>
          <a:p>
            <a:pPr algn="ctr"/>
            <a:r>
              <a:rPr lang="en-US" sz="2800" b="1" dirty="0" smtClean="0"/>
              <a:t>We like to play football.</a:t>
            </a:r>
            <a:endParaRPr lang="en-US" sz="2800" b="1" dirty="0"/>
          </a:p>
        </p:txBody>
      </p:sp>
      <p:sp>
        <p:nvSpPr>
          <p:cNvPr id="5" name="TextBox 4"/>
          <p:cNvSpPr txBox="1"/>
          <p:nvPr/>
        </p:nvSpPr>
        <p:spPr>
          <a:xfrm>
            <a:off x="4724400" y="4191000"/>
            <a:ext cx="3657600" cy="523220"/>
          </a:xfrm>
          <a:prstGeom prst="rect">
            <a:avLst/>
          </a:prstGeom>
          <a:noFill/>
        </p:spPr>
        <p:txBody>
          <a:bodyPr wrap="square" rtlCol="0">
            <a:spAutoFit/>
          </a:bodyPr>
          <a:lstStyle/>
          <a:p>
            <a:pPr algn="ctr"/>
            <a:r>
              <a:rPr lang="en-US" sz="2800" b="1" dirty="0" smtClean="0"/>
              <a:t>We dislike smoking.</a:t>
            </a:r>
            <a:endParaRPr lang="en-US" sz="2800" b="1" dirty="0"/>
          </a:p>
        </p:txBody>
      </p:sp>
      <p:sp>
        <p:nvSpPr>
          <p:cNvPr id="6" name="TextBox 5"/>
          <p:cNvSpPr txBox="1"/>
          <p:nvPr/>
        </p:nvSpPr>
        <p:spPr>
          <a:xfrm>
            <a:off x="2590800" y="457200"/>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Language Focus</a:t>
            </a:r>
            <a:endParaRPr lang="en-US" sz="3200" b="1" dirty="0">
              <a:latin typeface="Times New Roman" pitchFamily="18" charset="0"/>
              <a:cs typeface="Times New Roman" pitchFamily="18" charset="0"/>
            </a:endParaRPr>
          </a:p>
        </p:txBody>
      </p:sp>
      <p:sp>
        <p:nvSpPr>
          <p:cNvPr id="7" name="TextBox 6"/>
          <p:cNvSpPr txBox="1"/>
          <p:nvPr/>
        </p:nvSpPr>
        <p:spPr>
          <a:xfrm>
            <a:off x="1371600" y="50292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smtClean="0"/>
              <a:t>Like</a:t>
            </a:r>
            <a:endParaRPr lang="en-US" sz="3200" b="1" dirty="0"/>
          </a:p>
        </p:txBody>
      </p:sp>
      <p:sp>
        <p:nvSpPr>
          <p:cNvPr id="8" name="TextBox 7"/>
          <p:cNvSpPr txBox="1"/>
          <p:nvPr/>
        </p:nvSpPr>
        <p:spPr>
          <a:xfrm>
            <a:off x="5029200" y="49530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smtClean="0"/>
              <a:t>Dislike</a:t>
            </a:r>
            <a:endParaRPr lang="en-US" sz="3200" b="1" dirty="0"/>
          </a:p>
        </p:txBody>
      </p:sp>
      <p:sp>
        <p:nvSpPr>
          <p:cNvPr id="9" name="TextBox 8"/>
          <p:cNvSpPr txBox="1"/>
          <p:nvPr/>
        </p:nvSpPr>
        <p:spPr>
          <a:xfrm>
            <a:off x="533400" y="1295400"/>
            <a:ext cx="8077200"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t>Before adjective/verb we use ‘</a:t>
            </a:r>
            <a:r>
              <a:rPr lang="en-US" sz="2800" b="1" dirty="0" err="1" smtClean="0"/>
              <a:t>dis</a:t>
            </a:r>
            <a:r>
              <a:rPr lang="en-US" sz="2800" b="1" dirty="0" smtClean="0"/>
              <a:t>’ to make opposite</a:t>
            </a:r>
            <a:endParaRPr lang="en-US" sz="2800" b="1" dirty="0"/>
          </a:p>
        </p:txBody>
      </p:sp>
      <p:pic>
        <p:nvPicPr>
          <p:cNvPr id="11" name="Picture 10" descr="samiul.jpg"/>
          <p:cNvPicPr>
            <a:picLocks noChangeAspect="1"/>
          </p:cNvPicPr>
          <p:nvPr/>
        </p:nvPicPr>
        <p:blipFill>
          <a:blip r:embed="rId3"/>
          <a:stretch>
            <a:fillRect/>
          </a:stretch>
        </p:blipFill>
        <p:spPr>
          <a:xfrm>
            <a:off x="1143000" y="2133600"/>
            <a:ext cx="2895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a:stretch>
            <a:fillRect/>
          </a:stretch>
        </p:blipFill>
        <p:spPr>
          <a:xfrm>
            <a:off x="4800600" y="2133600"/>
            <a:ext cx="2987259" cy="1905000"/>
          </a:xfrm>
          <a:prstGeom prst="rect">
            <a:avLst/>
          </a:prstGeom>
        </p:spPr>
      </p:pic>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yt.jpg"/>
          <p:cNvPicPr>
            <a:picLocks noChangeAspect="1"/>
          </p:cNvPicPr>
          <p:nvPr/>
        </p:nvPicPr>
        <p:blipFill>
          <a:blip r:embed="rId3"/>
          <a:stretch>
            <a:fillRect/>
          </a:stretch>
        </p:blipFill>
        <p:spPr>
          <a:xfrm>
            <a:off x="2590800" y="685800"/>
            <a:ext cx="371475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097" name="WordArt 1"/>
          <p:cNvSpPr>
            <a:spLocks noChangeArrowheads="1" noChangeShapeType="1" noTextEdit="1"/>
          </p:cNvSpPr>
          <p:nvPr/>
        </p:nvSpPr>
        <p:spPr bwMode="auto">
          <a:xfrm>
            <a:off x="2895600" y="3886200"/>
            <a:ext cx="3552825"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2" name="Rectangle 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8991600" cy="670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500" fill="hold"/>
                                        <p:tgtEl>
                                          <p:spTgt spid="4097"/>
                                        </p:tgtEl>
                                        <p:attrNameLst>
                                          <p:attrName>ppt_w</p:attrName>
                                        </p:attrNameLst>
                                      </p:cBhvr>
                                      <p:tavLst>
                                        <p:tav tm="0">
                                          <p:val>
                                            <p:fltVal val="0"/>
                                          </p:val>
                                        </p:tav>
                                        <p:tav tm="100000">
                                          <p:val>
                                            <p:strVal val="#ppt_w"/>
                                          </p:val>
                                        </p:tav>
                                      </p:tavLst>
                                    </p:anim>
                                    <p:anim calcmode="lin" valueType="num">
                                      <p:cBhvr>
                                        <p:cTn id="8" dur="500" fill="hold"/>
                                        <p:tgtEl>
                                          <p:spTgt spid="4097"/>
                                        </p:tgtEl>
                                        <p:attrNameLst>
                                          <p:attrName>ppt_h</p:attrName>
                                        </p:attrNameLst>
                                      </p:cBhvr>
                                      <p:tavLst>
                                        <p:tav tm="0">
                                          <p:val>
                                            <p:fltVal val="0"/>
                                          </p:val>
                                        </p:tav>
                                        <p:tav tm="100000">
                                          <p:val>
                                            <p:strVal val="#ppt_h"/>
                                          </p:val>
                                        </p:tav>
                                      </p:tavLst>
                                    </p:anim>
                                    <p:animEffect transition="in" filter="fade">
                                      <p:cBhvr>
                                        <p:cTn id="9"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0"/>
            <a:ext cx="5334000" cy="646331"/>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3600" b="1" dirty="0" smtClean="0"/>
              <a:t>Individual / Group Works</a:t>
            </a:r>
            <a:endParaRPr lang="en-US" sz="3600" b="1" dirty="0"/>
          </a:p>
        </p:txBody>
      </p:sp>
      <p:sp>
        <p:nvSpPr>
          <p:cNvPr id="3" name="TextBox 2"/>
          <p:cNvSpPr txBox="1"/>
          <p:nvPr/>
        </p:nvSpPr>
        <p:spPr>
          <a:xfrm>
            <a:off x="533400" y="4343400"/>
            <a:ext cx="7848600" cy="138499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t>Now go to section – A3. Read the sentences  ‘a – d’  attentively. Then fill in each blank with a suitable new word.</a:t>
            </a:r>
            <a:endParaRPr lang="en-US" sz="2800" b="1" dirty="0"/>
          </a:p>
        </p:txBody>
      </p:sp>
      <p:pic>
        <p:nvPicPr>
          <p:cNvPr id="4" name="Picture 3"/>
          <p:cNvPicPr>
            <a:picLocks noChangeAspect="1"/>
          </p:cNvPicPr>
          <p:nvPr/>
        </p:nvPicPr>
        <p:blipFill>
          <a:blip r:embed="rId3"/>
          <a:stretch>
            <a:fillRect/>
          </a:stretch>
        </p:blipFill>
        <p:spPr>
          <a:xfrm>
            <a:off x="2971800" y="1371600"/>
            <a:ext cx="2831857" cy="3761432"/>
          </a:xfrm>
          <a:prstGeom prst="rect">
            <a:avLst/>
          </a:prstGeom>
        </p:spPr>
      </p:pic>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3"/>
          <a:stretch>
            <a:fillRect/>
          </a:stretch>
        </p:blipFill>
        <p:spPr>
          <a:xfrm>
            <a:off x="1447800" y="13716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609600"/>
            <a:ext cx="2819400" cy="2133600"/>
          </a:xfrm>
          <a:prstGeom prst="cloudCallout">
            <a:avLst>
              <a:gd name="adj1" fmla="val -91186"/>
              <a:gd name="adj2" fmla="val 53269"/>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Stencil" pitchFamily="82" charset="0"/>
                <a:cs typeface="Times New Roman" pitchFamily="18" charset="0"/>
              </a:rPr>
              <a:t>HOME WORK</a:t>
            </a:r>
            <a:endParaRPr lang="en-US" sz="3600" dirty="0">
              <a:solidFill>
                <a:srgbClr val="002060"/>
              </a:solidFill>
              <a:latin typeface="Stencil" pitchFamily="82" charset="0"/>
              <a:cs typeface="Times New Roman" pitchFamily="18" charset="0"/>
            </a:endParaRPr>
          </a:p>
        </p:txBody>
      </p:sp>
      <p:sp>
        <p:nvSpPr>
          <p:cNvPr id="4" name="Rectangle 3"/>
          <p:cNvSpPr/>
          <p:nvPr/>
        </p:nvSpPr>
        <p:spPr>
          <a:xfrm>
            <a:off x="838200" y="4572000"/>
            <a:ext cx="7391400" cy="1524000"/>
          </a:xfrm>
          <a:prstGeom prst="rect">
            <a:avLst/>
          </a:prstGeom>
          <a:solidFill>
            <a:schemeClr val="accent3">
              <a:lumMod val="60000"/>
              <a:lumOff val="4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itchFamily="18" charset="0"/>
                <a:cs typeface="Times New Roman" pitchFamily="18" charset="0"/>
              </a:rPr>
              <a:t>Write down the moral of this story. </a:t>
            </a:r>
            <a:endParaRPr lang="en-US" sz="3600" b="1" dirty="0">
              <a:solidFill>
                <a:srgbClr val="002060"/>
              </a:solidFill>
              <a:latin typeface="Times New Roman" pitchFamily="18" charset="0"/>
              <a:cs typeface="Times New Roman" pitchFamily="18" charset="0"/>
            </a:endParaRP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4495800" y="3352800"/>
            <a:ext cx="152400" cy="15240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 a2i</a:t>
            </a:r>
            <a:endParaRPr lang="en-US" sz="2400" b="1" dirty="0">
              <a:solidFill>
                <a:srgbClr val="003399"/>
              </a:solidFill>
              <a:latin typeface="Book Antiqua" pitchFamily="18" charset="0"/>
              <a:cs typeface="Nikosh" pitchFamily="2" charset="0"/>
            </a:endParaRP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2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667000" y="2590800"/>
            <a:ext cx="3733800" cy="14859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676400" y="457200"/>
            <a:ext cx="5867400" cy="1066800"/>
          </a:xfrm>
          <a:prstGeom prst="ellipseRibbon2">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Elephant" pitchFamily="18" charset="0"/>
                <a:cs typeface="Times New Roman" pitchFamily="18" charset="0"/>
              </a:rPr>
              <a:t>IDENTITY</a:t>
            </a:r>
            <a:endParaRPr lang="en-US" sz="3200" dirty="0">
              <a:solidFill>
                <a:srgbClr val="0070C0"/>
              </a:solidFill>
              <a:latin typeface="Elephant" pitchFamily="18" charset="0"/>
              <a:cs typeface="Times New Roman" pitchFamily="18" charset="0"/>
            </a:endParaRPr>
          </a:p>
        </p:txBody>
      </p:sp>
      <p:sp>
        <p:nvSpPr>
          <p:cNvPr id="6" name="TextBox 5"/>
          <p:cNvSpPr txBox="1"/>
          <p:nvPr/>
        </p:nvSpPr>
        <p:spPr>
          <a:xfrm>
            <a:off x="1524000" y="1981200"/>
            <a:ext cx="6324600" cy="1692771"/>
          </a:xfrm>
          <a:prstGeom prst="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SK. Md. </a:t>
            </a:r>
            <a:r>
              <a:rPr lang="en-US" sz="3200" b="1" dirty="0" err="1" smtClean="0">
                <a:latin typeface="Times New Roman" pitchFamily="18" charset="0"/>
                <a:cs typeface="Times New Roman" pitchFamily="18" charset="0"/>
              </a:rPr>
              <a:t>Harunar</a:t>
            </a:r>
            <a:r>
              <a:rPr lang="en-US" sz="3200" b="1" dirty="0" smtClean="0">
                <a:latin typeface="Times New Roman" pitchFamily="18" charset="0"/>
                <a:cs typeface="Times New Roman" pitchFamily="18" charset="0"/>
              </a:rPr>
              <a:t> Rashid</a:t>
            </a: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                 Senior Assist: Teacher</a:t>
            </a:r>
          </a:p>
          <a:p>
            <a:pPr algn="ct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Sonatola</a:t>
            </a:r>
            <a:r>
              <a:rPr lang="en-US" sz="2400" b="1" dirty="0" smtClean="0">
                <a:latin typeface="Times New Roman" pitchFamily="18" charset="0"/>
                <a:cs typeface="Times New Roman" pitchFamily="18" charset="0"/>
              </a:rPr>
              <a:t> Model High School,    </a:t>
            </a:r>
          </a:p>
          <a:p>
            <a:pPr algn="ct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Sonatola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Bogra</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 name="TextBox 6"/>
          <p:cNvSpPr txBox="1"/>
          <p:nvPr/>
        </p:nvSpPr>
        <p:spPr>
          <a:xfrm>
            <a:off x="1752600" y="3886200"/>
            <a:ext cx="5791200" cy="1692771"/>
          </a:xfrm>
          <a:prstGeom prst="rect">
            <a:avLst/>
          </a:prstGeom>
          <a:solidFill>
            <a:schemeClr val="accent6">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2400" b="1" dirty="0" smtClean="0">
                <a:latin typeface="Times New Roman" pitchFamily="18" charset="0"/>
                <a:cs typeface="Times New Roman" pitchFamily="18" charset="0"/>
              </a:rPr>
              <a:t>Lesson</a:t>
            </a:r>
          </a:p>
          <a:p>
            <a:pPr algn="ctr"/>
            <a:r>
              <a:rPr lang="en-US" sz="3200" b="1" dirty="0" smtClean="0">
                <a:latin typeface="Times New Roman" pitchFamily="18" charset="0"/>
                <a:cs typeface="Times New Roman" pitchFamily="18" charset="0"/>
              </a:rPr>
              <a:t>            ENGLISH FOR TODAY</a:t>
            </a:r>
          </a:p>
          <a:p>
            <a:pPr algn="ctr"/>
            <a:r>
              <a:rPr lang="en-US" sz="2400" b="1" dirty="0" smtClean="0">
                <a:latin typeface="Times New Roman" pitchFamily="18" charset="0"/>
                <a:cs typeface="Times New Roman" pitchFamily="18" charset="0"/>
              </a:rPr>
              <a:t>           CLASS : SIX</a:t>
            </a:r>
          </a:p>
          <a:p>
            <a:pPr algn="ctr"/>
            <a:r>
              <a:rPr lang="en-US" sz="2400" b="1" dirty="0" smtClean="0">
                <a:latin typeface="Times New Roman" pitchFamily="18" charset="0"/>
                <a:cs typeface="Times New Roman" pitchFamily="18" charset="0"/>
              </a:rPr>
              <a:t>       UNI – 16    </a:t>
            </a:r>
          </a:p>
        </p:txBody>
      </p:sp>
      <p:pic>
        <p:nvPicPr>
          <p:cNvPr id="5" name="Picture 4" descr="viii.jpg"/>
          <p:cNvPicPr>
            <a:picLocks noChangeAspect="1"/>
          </p:cNvPicPr>
          <p:nvPr/>
        </p:nvPicPr>
        <p:blipFill>
          <a:blip r:embed="rId3"/>
          <a:stretch>
            <a:fillRect/>
          </a:stretch>
        </p:blipFill>
        <p:spPr>
          <a:xfrm>
            <a:off x="2057400" y="4038600"/>
            <a:ext cx="858253" cy="1371600"/>
          </a:xfrm>
          <a:prstGeom prst="rect">
            <a:avLst/>
          </a:prstGeom>
        </p:spPr>
      </p:pic>
      <p:pic>
        <p:nvPicPr>
          <p:cNvPr id="8" name="Picture 7" descr="Myself.jpg"/>
          <p:cNvPicPr>
            <a:picLocks noChangeAspect="1"/>
          </p:cNvPicPr>
          <p:nvPr/>
        </p:nvPicPr>
        <p:blipFill>
          <a:blip r:embed="rId4"/>
          <a:stretch>
            <a:fillRect/>
          </a:stretch>
        </p:blipFill>
        <p:spPr>
          <a:xfrm>
            <a:off x="2057400" y="2209800"/>
            <a:ext cx="734291" cy="1295400"/>
          </a:xfrm>
          <a:prstGeom prst="rect">
            <a:avLst/>
          </a:prstGeom>
          <a:ln w="28575">
            <a:solidFill>
              <a:schemeClr val="tx1"/>
            </a:solidFill>
          </a:ln>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1"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1"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4)">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4800600"/>
            <a:ext cx="7924800" cy="1066800"/>
          </a:xfrm>
          <a:prstGeom prst="rect">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T: Do you know what about the video?</a:t>
            </a:r>
            <a:endParaRPr lang="en-US" sz="2800" b="1" dirty="0">
              <a:solidFill>
                <a:srgbClr val="002060"/>
              </a:solidFill>
              <a:latin typeface="Times New Roman" pitchFamily="18" charset="0"/>
              <a:cs typeface="Times New Roman" pitchFamily="18" charset="0"/>
            </a:endParaRPr>
          </a:p>
        </p:txBody>
      </p:sp>
      <p:sp>
        <p:nvSpPr>
          <p:cNvPr id="8" name="Rectangle 7"/>
          <p:cNvSpPr/>
          <p:nvPr/>
        </p:nvSpPr>
        <p:spPr>
          <a:xfrm>
            <a:off x="685800" y="4800600"/>
            <a:ext cx="8001000" cy="1066800"/>
          </a:xfrm>
          <a:prstGeom prst="rect">
            <a:avLst/>
          </a:prstGeom>
          <a:solidFill>
            <a:schemeClr val="accent3">
              <a:lumMod val="60000"/>
              <a:lumOff val="4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S: Sir, It a Aesop`s fable “ Unity is strength”.</a:t>
            </a:r>
            <a:endParaRPr lang="en-US" sz="3200" b="1" dirty="0">
              <a:solidFill>
                <a:srgbClr val="002060"/>
              </a:solidFill>
              <a:latin typeface="Times New Roman" pitchFamily="18" charset="0"/>
              <a:cs typeface="Times New Roman" pitchFamily="18" charset="0"/>
            </a:endParaRPr>
          </a:p>
        </p:txBody>
      </p:sp>
      <p:sp>
        <p:nvSpPr>
          <p:cNvPr id="9" name="Down Arrow Callout 8"/>
          <p:cNvSpPr/>
          <p:nvPr/>
        </p:nvSpPr>
        <p:spPr>
          <a:xfrm>
            <a:off x="2514600" y="1066800"/>
            <a:ext cx="4114800" cy="990600"/>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rgbClr val="002060"/>
                </a:solidFill>
                <a:latin typeface="Times New Roman" pitchFamily="18" charset="0"/>
                <a:cs typeface="Times New Roman" pitchFamily="18" charset="0"/>
              </a:rPr>
              <a:t>Let`s enjoy a video clip</a:t>
            </a:r>
            <a:endParaRPr lang="en-US" sz="3200" i="1" dirty="0">
              <a:solidFill>
                <a:srgbClr val="002060"/>
              </a:solidFill>
              <a:latin typeface="Times New Roman" pitchFamily="18" charset="0"/>
              <a:cs typeface="Times New Roman" pitchFamily="18" charset="0"/>
            </a:endParaRPr>
          </a:p>
        </p:txBody>
      </p:sp>
      <p:graphicFrame>
        <p:nvGraphicFramePr>
          <p:cNvPr id="11" name="Object 10">
            <a:hlinkClick r:id="" action="ppaction://ole?verb=0"/>
          </p:cNvPr>
          <p:cNvGraphicFramePr>
            <a:graphicFrameLocks noChangeAspect="1"/>
          </p:cNvGraphicFramePr>
          <p:nvPr>
            <p:extLst>
              <p:ext uri="{D42A27DB-BD31-4B8C-83A1-F6EECF244321}">
                <p14:modId xmlns:p14="http://schemas.microsoft.com/office/powerpoint/2010/main" val="3753400655"/>
              </p:ext>
            </p:extLst>
          </p:nvPr>
        </p:nvGraphicFramePr>
        <p:xfrm>
          <a:off x="3733800" y="2438400"/>
          <a:ext cx="1676400" cy="1447800"/>
        </p:xfrm>
        <a:graphic>
          <a:graphicData uri="http://schemas.openxmlformats.org/presentationml/2006/ole">
            <mc:AlternateContent xmlns:mc="http://schemas.openxmlformats.org/markup-compatibility/2006">
              <mc:Choice xmlns:v="urn:schemas-microsoft-com:vml" Requires="v">
                <p:oleObj spid="_x0000_s1057" name="Packager Shell Object" showAsIcon="1" r:id="rId4" imgW="914400" imgH="771480" progId="Package">
                  <p:embed/>
                </p:oleObj>
              </mc:Choice>
              <mc:Fallback>
                <p:oleObj name="Packager Shell Object" showAsIcon="1" r:id="rId4" imgW="914400" imgH="771480" progId="Package">
                  <p:embed/>
                  <p:pic>
                    <p:nvPicPr>
                      <p:cNvPr id="0" name="Picture 14"/>
                      <p:cNvPicPr>
                        <a:picLocks noChangeAspect="1" noChangeArrowheads="1"/>
                      </p:cNvPicPr>
                      <p:nvPr/>
                    </p:nvPicPr>
                    <p:blipFill>
                      <a:blip r:embed="rId5"/>
                      <a:srcRect/>
                      <a:stretch>
                        <a:fillRect/>
                      </a:stretch>
                    </p:blipFill>
                    <p:spPr bwMode="auto">
                      <a:xfrm>
                        <a:off x="3733800" y="2438400"/>
                        <a:ext cx="16764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867400" cy="954107"/>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rPr>
              <a:t>Look at the pictures and  talk your partner about the pictures.</a:t>
            </a:r>
            <a:endParaRPr lang="en-US" sz="2800" b="1" dirty="0">
              <a:latin typeface="Times New Roman" pitchFamily="18" charset="0"/>
              <a:cs typeface="Times New Roman" pitchFamily="18" charset="0"/>
            </a:endParaRPr>
          </a:p>
        </p:txBody>
      </p:sp>
      <p:pic>
        <p:nvPicPr>
          <p:cNvPr id="3" name="Picture 2" descr="great.jpg"/>
          <p:cNvPicPr>
            <a:picLocks noChangeAspect="1"/>
          </p:cNvPicPr>
          <p:nvPr/>
        </p:nvPicPr>
        <p:blipFill>
          <a:blip r:embed="rId3"/>
          <a:stretch>
            <a:fillRect/>
          </a:stretch>
        </p:blipFill>
        <p:spPr>
          <a:xfrm>
            <a:off x="3124200" y="1600200"/>
            <a:ext cx="2971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Greatful.jpg"/>
          <p:cNvPicPr>
            <a:picLocks noChangeAspect="1"/>
          </p:cNvPicPr>
          <p:nvPr/>
        </p:nvPicPr>
        <p:blipFill>
          <a:blip r:embed="rId4"/>
          <a:stretch>
            <a:fillRect/>
          </a:stretch>
        </p:blipFill>
        <p:spPr>
          <a:xfrm>
            <a:off x="533400" y="1828800"/>
            <a:ext cx="2505075"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trok.jpg"/>
          <p:cNvPicPr>
            <a:picLocks noChangeAspect="1"/>
          </p:cNvPicPr>
          <p:nvPr/>
        </p:nvPicPr>
        <p:blipFill>
          <a:blip r:embed="rId5"/>
          <a:stretch>
            <a:fillRect/>
          </a:stretch>
        </p:blipFill>
        <p:spPr>
          <a:xfrm>
            <a:off x="6248400" y="1828800"/>
            <a:ext cx="25146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62000" y="5486400"/>
            <a:ext cx="7467600"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rPr>
              <a:t>Do you know what about the pictures ?</a:t>
            </a:r>
            <a:endParaRPr lang="en-US" sz="2800" b="1" dirty="0">
              <a:latin typeface="Times New Roman" pitchFamily="18" charset="0"/>
              <a:cs typeface="Times New Roman" pitchFamily="18" charset="0"/>
            </a:endParaRPr>
          </a:p>
        </p:txBody>
      </p:sp>
      <p:sp>
        <p:nvSpPr>
          <p:cNvPr id="7" name="TextBox 6"/>
          <p:cNvSpPr txBox="1"/>
          <p:nvPr/>
        </p:nvSpPr>
        <p:spPr>
          <a:xfrm>
            <a:off x="762000" y="5486400"/>
            <a:ext cx="74676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rPr>
              <a:t>S: Sir, These are fables by Aesop.</a:t>
            </a:r>
            <a:endParaRPr lang="en-US" sz="2800" b="1" dirty="0">
              <a:latin typeface="Times New Roman" pitchFamily="18" charset="0"/>
              <a:cs typeface="Times New Roman" pitchFamily="18" charset="0"/>
            </a:endParaRPr>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1+#ppt_w/2"/>
                                          </p:val>
                                        </p:tav>
                                        <p:tav tm="100000">
                                          <p:val>
                                            <p:strVal val="#ppt_x"/>
                                          </p:val>
                                        </p:tav>
                                      </p:tavLst>
                                    </p:anim>
                                    <p:anim calcmode="lin" valueType="num">
                                      <p:cBhvr additive="base">
                                        <p:cTn id="18" dur="2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0-#ppt_w/2"/>
                                          </p:val>
                                        </p:tav>
                                        <p:tav tm="100000">
                                          <p:val>
                                            <p:strVal val="#ppt_x"/>
                                          </p:val>
                                        </p:tav>
                                      </p:tavLst>
                                    </p:anim>
                                    <p:anim calcmode="lin" valueType="num">
                                      <p:cBhvr additive="base">
                                        <p:cTn id="2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00300" y="533400"/>
            <a:ext cx="4343400" cy="1066800"/>
          </a:xfrm>
          <a:prstGeom prst="rect">
            <a:avLst/>
          </a:prstGeom>
          <a:no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latin typeface="Elephant" pitchFamily="18" charset="0"/>
                <a:cs typeface="Times New Roman" pitchFamily="18" charset="0"/>
              </a:rPr>
              <a:t>Today`s topic</a:t>
            </a:r>
            <a:endParaRPr lang="en-US" sz="2800" dirty="0">
              <a:solidFill>
                <a:srgbClr val="0070C0"/>
              </a:solidFill>
              <a:latin typeface="Elephant" pitchFamily="18" charset="0"/>
              <a:cs typeface="Times New Roman" pitchFamily="18" charset="0"/>
            </a:endParaRPr>
          </a:p>
        </p:txBody>
      </p:sp>
      <p:sp>
        <p:nvSpPr>
          <p:cNvPr id="14" name="TextBox 13"/>
          <p:cNvSpPr txBox="1"/>
          <p:nvPr/>
        </p:nvSpPr>
        <p:spPr>
          <a:xfrm>
            <a:off x="1638299" y="5486400"/>
            <a:ext cx="6019799" cy="769441"/>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US" sz="4400" dirty="0" smtClean="0">
                <a:latin typeface="Elephant" pitchFamily="18" charset="0"/>
              </a:rPr>
              <a:t>Aesop`s fable.</a:t>
            </a:r>
            <a:endParaRPr lang="en-US" sz="4400" dirty="0">
              <a:latin typeface="Elephant" pitchFamily="18" charset="0"/>
            </a:endParaRPr>
          </a:p>
        </p:txBody>
      </p:sp>
      <p:pic>
        <p:nvPicPr>
          <p:cNvPr id="5" name="Picture 4" descr="try1.jpg"/>
          <p:cNvPicPr>
            <a:picLocks noChangeAspect="1"/>
          </p:cNvPicPr>
          <p:nvPr/>
        </p:nvPicPr>
        <p:blipFill>
          <a:blip r:embed="rId3"/>
          <a:stretch>
            <a:fillRect/>
          </a:stretch>
        </p:blipFill>
        <p:spPr>
          <a:xfrm>
            <a:off x="2286000" y="1828800"/>
            <a:ext cx="4724399" cy="3429000"/>
          </a:xfrm>
          <a:prstGeom prst="rect">
            <a:avLst/>
          </a:prstGeom>
          <a:ln w="38100">
            <a:solidFill>
              <a:schemeClr val="tx1"/>
            </a:solidFill>
          </a:ln>
        </p:spPr>
      </p:pic>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2000" fill="hold"/>
                                        <p:tgtEl>
                                          <p:spTgt spid="14"/>
                                        </p:tgtEl>
                                        <p:attrNameLst>
                                          <p:attrName>ppt_x</p:attrName>
                                        </p:attrNameLst>
                                      </p:cBhvr>
                                      <p:tavLst>
                                        <p:tav tm="0">
                                          <p:val>
                                            <p:strVal val="1+#ppt_w/2"/>
                                          </p:val>
                                        </p:tav>
                                        <p:tav tm="100000">
                                          <p:val>
                                            <p:strVal val="#ppt_x"/>
                                          </p:val>
                                        </p:tav>
                                      </p:tavLst>
                                    </p:anim>
                                    <p:anim calcmode="lin" valueType="num">
                                      <p:cBhvr additive="base">
                                        <p:cTn id="14"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itchFamily="18" charset="0"/>
                <a:cs typeface="Times New Roman" pitchFamily="18" charset="0"/>
              </a:rPr>
              <a:t>Learning  outcomes</a:t>
            </a:r>
            <a:endParaRPr lang="en-US" sz="3600" b="1" dirty="0">
              <a:solidFill>
                <a:srgbClr val="002060"/>
              </a:solidFill>
              <a:latin typeface="Times New Roman" pitchFamily="18" charset="0"/>
              <a:cs typeface="Times New Roman" pitchFamily="18" charset="0"/>
            </a:endParaRPr>
          </a:p>
        </p:txBody>
      </p:sp>
      <p:sp>
        <p:nvSpPr>
          <p:cNvPr id="3" name="Rounded Rectangle 2"/>
          <p:cNvSpPr/>
          <p:nvPr/>
        </p:nvSpPr>
        <p:spPr>
          <a:xfrm>
            <a:off x="1143000" y="1905000"/>
            <a:ext cx="7010400" cy="3962400"/>
          </a:xfrm>
          <a:prstGeom prst="round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2060"/>
                </a:solidFill>
                <a:latin typeface="Times New Roman" pitchFamily="18" charset="0"/>
                <a:cs typeface="Times New Roman" pitchFamily="18" charset="0"/>
              </a:rPr>
              <a:t>After completing this lesson, students will be  able to-</a:t>
            </a:r>
          </a:p>
          <a:p>
            <a:endParaRPr lang="en-US" sz="2400" b="1" dirty="0" smtClean="0">
              <a:solidFill>
                <a:srgbClr val="002060"/>
              </a:solidFill>
              <a:latin typeface="Times New Roman" pitchFamily="18" charset="0"/>
              <a:cs typeface="Times New Roman" pitchFamily="18" charset="0"/>
            </a:endParaRPr>
          </a:p>
          <a:p>
            <a:pPr>
              <a:buFont typeface="Wingdings" pitchFamily="2" charset="2"/>
              <a:buChar char="Ø"/>
            </a:pPr>
            <a:r>
              <a:rPr lang="en-US" sz="2400" b="1" dirty="0" smtClean="0">
                <a:solidFill>
                  <a:srgbClr val="002060"/>
                </a:solidFill>
                <a:latin typeface="Times New Roman" pitchFamily="18" charset="0"/>
                <a:cs typeface="Times New Roman" pitchFamily="18" charset="0"/>
              </a:rPr>
              <a:t> read and understand texts</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 infer meaning from context </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ask and answer questions</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Write answers to questions.</a:t>
            </a:r>
            <a:endParaRPr lang="en-US" sz="2400" b="1" dirty="0">
              <a:solidFill>
                <a:srgbClr val="002060"/>
              </a:solidFill>
              <a:latin typeface="Times New Roman" pitchFamily="18" charset="0"/>
              <a:cs typeface="Times New Roman" pitchFamily="18" charset="0"/>
            </a:endParaRPr>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57200"/>
            <a:ext cx="4038600"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smtClean="0"/>
              <a:t>Section - A</a:t>
            </a:r>
            <a:endParaRPr lang="en-US" sz="3600" b="1" dirty="0"/>
          </a:p>
        </p:txBody>
      </p:sp>
      <p:sp>
        <p:nvSpPr>
          <p:cNvPr id="3" name="TextBox 2"/>
          <p:cNvSpPr txBox="1"/>
          <p:nvPr/>
        </p:nvSpPr>
        <p:spPr>
          <a:xfrm>
            <a:off x="990600" y="1431667"/>
            <a:ext cx="7423245" cy="954107"/>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800" b="1" dirty="0" smtClean="0"/>
              <a:t>Go to the text – Read the introduction first and </a:t>
            </a:r>
          </a:p>
          <a:p>
            <a:pPr algn="ctr"/>
            <a:r>
              <a:rPr lang="en-US" sz="2800" b="1" dirty="0" smtClean="0"/>
              <a:t>then the story below.</a:t>
            </a:r>
            <a:endParaRPr lang="en-US" sz="2800" b="1" dirty="0"/>
          </a:p>
        </p:txBody>
      </p:sp>
      <p:pic>
        <p:nvPicPr>
          <p:cNvPr id="4" name="Picture 3"/>
          <p:cNvPicPr>
            <a:picLocks noChangeAspect="1"/>
          </p:cNvPicPr>
          <p:nvPr/>
        </p:nvPicPr>
        <p:blipFill rotWithShape="1">
          <a:blip r:embed="rId3"/>
          <a:srcRect l="17962" t="11765" r="7427" b="11765"/>
          <a:stretch/>
        </p:blipFill>
        <p:spPr>
          <a:xfrm>
            <a:off x="2667000" y="2819400"/>
            <a:ext cx="4114800" cy="2971800"/>
          </a:xfrm>
          <a:prstGeom prst="rect">
            <a:avLst/>
          </a:prstGeom>
          <a:ln w="3175">
            <a:solidFill>
              <a:schemeClr val="tx1"/>
            </a:solidFill>
          </a:ln>
        </p:spPr>
      </p:pic>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73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1475" y="4567535"/>
            <a:ext cx="8401050" cy="461665"/>
          </a:xfrm>
          <a:prstGeom prst="rect">
            <a:avLst/>
          </a:prstGeom>
          <a:solidFill>
            <a:schemeClr val="accent6">
              <a:lumMod val="40000"/>
              <a:lumOff val="60000"/>
            </a:schemeClr>
          </a:solidFill>
          <a:ln w="3175">
            <a:solidFill>
              <a:schemeClr val="tx1"/>
            </a:solidFill>
          </a:ln>
        </p:spPr>
        <p:txBody>
          <a:bodyPr wrap="square" rtlCol="0">
            <a:spAutoFit/>
          </a:bodyPr>
          <a:lstStyle/>
          <a:p>
            <a:r>
              <a:rPr lang="en-US" sz="2400" b="1" dirty="0" smtClean="0">
                <a:latin typeface="Times New Roman" pitchFamily="18" charset="0"/>
                <a:cs typeface="Times New Roman" pitchFamily="18" charset="0"/>
              </a:rPr>
              <a:t>Try to say the meaning and  make sentence of  following word :</a:t>
            </a:r>
            <a:endParaRPr lang="en-US" sz="2400" b="1" dirty="0">
              <a:latin typeface="Times New Roman" pitchFamily="18" charset="0"/>
              <a:cs typeface="Times New Roman" pitchFamily="18" charset="0"/>
            </a:endParaRPr>
          </a:p>
        </p:txBody>
      </p:sp>
      <p:sp>
        <p:nvSpPr>
          <p:cNvPr id="12" name="TextBox 11"/>
          <p:cNvSpPr txBox="1"/>
          <p:nvPr/>
        </p:nvSpPr>
        <p:spPr>
          <a:xfrm>
            <a:off x="4668253" y="5695172"/>
            <a:ext cx="1600200" cy="646331"/>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3600" b="1" dirty="0" smtClean="0">
                <a:latin typeface="+mj-lt"/>
                <a:cs typeface="Times New Roman" pitchFamily="18" charset="0"/>
              </a:rPr>
              <a:t>Bale </a:t>
            </a:r>
            <a:endParaRPr lang="en-US" sz="3600" b="1" dirty="0">
              <a:latin typeface="+mj-lt"/>
              <a:cs typeface="Times New Roman" pitchFamily="18" charset="0"/>
            </a:endParaRPr>
          </a:p>
        </p:txBody>
      </p:sp>
      <p:pic>
        <p:nvPicPr>
          <p:cNvPr id="13" name="Picture 12" descr="bandle.jpg"/>
          <p:cNvPicPr>
            <a:picLocks noChangeAspect="1"/>
          </p:cNvPicPr>
          <p:nvPr/>
        </p:nvPicPr>
        <p:blipFill>
          <a:blip r:embed="rId3"/>
          <a:stretch>
            <a:fillRect/>
          </a:stretch>
        </p:blipFill>
        <p:spPr>
          <a:xfrm>
            <a:off x="2855494" y="1593576"/>
            <a:ext cx="3733800" cy="2743200"/>
          </a:xfrm>
          <a:prstGeom prst="rect">
            <a:avLst/>
          </a:prstGeom>
        </p:spPr>
      </p:pic>
      <p:sp>
        <p:nvSpPr>
          <p:cNvPr id="2" name="TextBox 1"/>
          <p:cNvSpPr txBox="1"/>
          <p:nvPr/>
        </p:nvSpPr>
        <p:spPr>
          <a:xfrm>
            <a:off x="3769894" y="528141"/>
            <a:ext cx="1905000" cy="707886"/>
          </a:xfrm>
          <a:prstGeom prst="rect">
            <a:avLst/>
          </a:prstGeom>
          <a:noFill/>
          <a:ln w="3175">
            <a:noFill/>
          </a:ln>
        </p:spPr>
        <p:txBody>
          <a:bodyPr wrap="square" rtlCol="0">
            <a:prstTxWarp prst="textChevronInverted">
              <a:avLst/>
            </a:prstTxWarp>
            <a:spAutoFit/>
          </a:bodyPr>
          <a:lstStyle/>
          <a:p>
            <a:pPr algn="ctr"/>
            <a:r>
              <a:rPr lang="en-US" sz="4000" b="1" dirty="0" smtClean="0">
                <a:effectLst>
                  <a:glow rad="63500">
                    <a:schemeClr val="accent2">
                      <a:satMod val="175000"/>
                      <a:alpha val="40000"/>
                    </a:schemeClr>
                  </a:glow>
                </a:effectLst>
              </a:rPr>
              <a:t>Bundle</a:t>
            </a:r>
            <a:endParaRPr lang="en-US" sz="4000" b="1" dirty="0">
              <a:effectLst>
                <a:glow rad="63500">
                  <a:schemeClr val="accent2">
                    <a:satMod val="175000"/>
                    <a:alpha val="40000"/>
                  </a:schemeClr>
                </a:glow>
              </a:effectLst>
            </a:endParaRPr>
          </a:p>
        </p:txBody>
      </p:sp>
      <p:sp>
        <p:nvSpPr>
          <p:cNvPr id="3" name="TextBox 2"/>
          <p:cNvSpPr txBox="1"/>
          <p:nvPr/>
        </p:nvSpPr>
        <p:spPr>
          <a:xfrm>
            <a:off x="2136536" y="4383648"/>
            <a:ext cx="6080029" cy="954107"/>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The wise </a:t>
            </a:r>
            <a:r>
              <a:rPr lang="en-US" sz="2800" b="1" dirty="0" err="1" smtClean="0"/>
              <a:t>farmar`s</a:t>
            </a:r>
            <a:r>
              <a:rPr lang="en-US" sz="2800" b="1" dirty="0" smtClean="0"/>
              <a:t> sons could not break the bundle.</a:t>
            </a:r>
            <a:endParaRPr lang="en-US" sz="2800" b="1" dirty="0"/>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08597" y="528141"/>
            <a:ext cx="1638300" cy="1436179"/>
            <a:chOff x="628650" y="762000"/>
            <a:chExt cx="1600200" cy="1368615"/>
          </a:xfrm>
        </p:grpSpPr>
        <p:sp>
          <p:nvSpPr>
            <p:cNvPr id="14" name="Rectangle 13"/>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6" name="Rounded Rectangle 15"/>
          <p:cNvSpPr/>
          <p:nvPr/>
        </p:nvSpPr>
        <p:spPr>
          <a:xfrm>
            <a:off x="2891589" y="5588976"/>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4)">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childTnLst>
        </p:cTn>
      </p:par>
    </p:tnLst>
    <p:bldLst>
      <p:bldP spid="11" grpId="0" animBg="1"/>
      <p:bldP spid="12" grpId="0" animBg="1"/>
      <p:bldP spid="2" grpId="0"/>
      <p:bldP spid="3"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3986</TotalTime>
  <Words>1192</Words>
  <Application>Microsoft Office PowerPoint</Application>
  <PresentationFormat>On-screen Show (4:3)</PresentationFormat>
  <Paragraphs>142</Paragraphs>
  <Slides>23</Slides>
  <Notes>20</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Arial</vt:lpstr>
      <vt:lpstr>Book Antiqua</vt:lpstr>
      <vt:lpstr>Calibri</vt:lpstr>
      <vt:lpstr>Elephant</vt:lpstr>
      <vt:lpstr>Impact</vt:lpstr>
      <vt:lpstr>MonooMJ</vt:lpstr>
      <vt:lpstr>Nikosh</vt:lpstr>
      <vt:lpstr>Stencil</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Sonatola Model HS</dc:creator>
  <cp:lastModifiedBy>MR.HARUN</cp:lastModifiedBy>
  <cp:revision>453</cp:revision>
  <dcterms:created xsi:type="dcterms:W3CDTF">2006-08-16T00:00:00Z</dcterms:created>
  <dcterms:modified xsi:type="dcterms:W3CDTF">2015-06-25T09:21:01Z</dcterms:modified>
</cp:coreProperties>
</file>